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290" r:id="rId4"/>
    <p:sldId id="278" r:id="rId5"/>
    <p:sldId id="300" r:id="rId6"/>
    <p:sldId id="258" r:id="rId7"/>
    <p:sldId id="287" r:id="rId8"/>
    <p:sldId id="277" r:id="rId9"/>
    <p:sldId id="296" r:id="rId10"/>
    <p:sldId id="260" r:id="rId11"/>
    <p:sldId id="289" r:id="rId12"/>
    <p:sldId id="294" r:id="rId13"/>
    <p:sldId id="259" r:id="rId14"/>
    <p:sldId id="288" r:id="rId15"/>
    <p:sldId id="286" r:id="rId16"/>
    <p:sldId id="261" r:id="rId17"/>
    <p:sldId id="262" r:id="rId18"/>
    <p:sldId id="263" r:id="rId19"/>
    <p:sldId id="279" r:id="rId20"/>
    <p:sldId id="264" r:id="rId21"/>
    <p:sldId id="274" r:id="rId22"/>
    <p:sldId id="270" r:id="rId23"/>
    <p:sldId id="280" r:id="rId24"/>
    <p:sldId id="265" r:id="rId25"/>
    <p:sldId id="273" r:id="rId26"/>
    <p:sldId id="266" r:id="rId27"/>
    <p:sldId id="267" r:id="rId28"/>
    <p:sldId id="268" r:id="rId29"/>
    <p:sldId id="257" r:id="rId30"/>
    <p:sldId id="295" r:id="rId31"/>
    <p:sldId id="292" r:id="rId32"/>
    <p:sldId id="293" r:id="rId33"/>
    <p:sldId id="285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9"/>
    <a:srgbClr val="CCCCFF"/>
    <a:srgbClr val="CCECFF"/>
    <a:srgbClr val="99CCFF"/>
    <a:srgbClr val="85B400"/>
    <a:srgbClr val="7E0000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87" d="100"/>
          <a:sy n="87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D9ABF-146B-4095-B9F8-3E860E3E00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79F6C-9167-4921-8F1D-9B40D08960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D787D-88DB-4274-A890-C476EA877D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525E0-62D2-447E-8285-A17A08A50E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CDB5C-5DE8-4BF3-8B6E-8AF54F74AB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CC269-0588-41C2-B08B-6591972721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848CD-399D-4819-BD7A-16F578F141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52F53-641F-49FE-BE1A-7060A5D2A2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948AE-2FC1-4B72-B7DF-DFC431C756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8BF94-4638-44C6-AB38-A1A7688223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2B5CF-6ADB-4B68-9876-4E3309869C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5F2BDE-2946-4BC4-A3BA-87D53078CB1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7.xml"/><Relationship Id="rId26" Type="http://schemas.openxmlformats.org/officeDocument/2006/relationships/slide" Target="slide24.xml"/><Relationship Id="rId3" Type="http://schemas.openxmlformats.org/officeDocument/2006/relationships/slide" Target="slide3.xml"/><Relationship Id="rId21" Type="http://schemas.openxmlformats.org/officeDocument/2006/relationships/slide" Target="slide20.xml"/><Relationship Id="rId34" Type="http://schemas.openxmlformats.org/officeDocument/2006/relationships/slide" Target="slide32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6.xml"/><Relationship Id="rId25" Type="http://schemas.openxmlformats.org/officeDocument/2006/relationships/image" Target="../media/image2.jpeg"/><Relationship Id="rId33" Type="http://schemas.openxmlformats.org/officeDocument/2006/relationships/slide" Target="slide31.xml"/><Relationship Id="rId2" Type="http://schemas.openxmlformats.org/officeDocument/2006/relationships/slide" Target="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32" Type="http://schemas.openxmlformats.org/officeDocument/2006/relationships/slide" Target="slide30.xml"/><Relationship Id="rId5" Type="http://schemas.openxmlformats.org/officeDocument/2006/relationships/slide" Target="slide5.xml"/><Relationship Id="rId15" Type="http://schemas.openxmlformats.org/officeDocument/2006/relationships/image" Target="../media/image1.jpeg"/><Relationship Id="rId23" Type="http://schemas.openxmlformats.org/officeDocument/2006/relationships/slide" Target="slide22.xml"/><Relationship Id="rId28" Type="http://schemas.openxmlformats.org/officeDocument/2006/relationships/slide" Target="slide26.xml"/><Relationship Id="rId10" Type="http://schemas.openxmlformats.org/officeDocument/2006/relationships/slide" Target="slide10.xml"/><Relationship Id="rId19" Type="http://schemas.openxmlformats.org/officeDocument/2006/relationships/slide" Target="slide18.xml"/><Relationship Id="rId31" Type="http://schemas.openxmlformats.org/officeDocument/2006/relationships/slide" Target="slide2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1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429" name="Group 3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68791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116013"/>
                <a:gridCol w="1152525"/>
                <a:gridCol w="1150937"/>
                <a:gridCol w="1152525"/>
                <a:gridCol w="1152525"/>
                <a:gridCol w="1152525"/>
                <a:gridCol w="1150938"/>
                <a:gridCol w="1116012"/>
              </a:tblGrid>
              <a:tr h="171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7E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10" action="ppaction://hlinksldjump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10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11" action="ppaction://hlinksldjump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11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12" action="ppaction://hlinksldjump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12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13" action="ppaction://hlinksldjump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13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14" action="ppaction://hlinksldjump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14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16" action="ppaction://hlinksldjump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16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17" action="ppaction://hlinksldjump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17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18" action="ppaction://hlinksldjump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18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5"/>
                      <a:tile tx="0" ty="0" sx="100000" sy="100000" flip="none" algn="tl"/>
                    </a:blip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19" action="ppaction://hlinksldjump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19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20" action="ppaction://hlinksldjump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20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21" action="ppaction://hlinksldjump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21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22" action="ppaction://hlinksldjump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22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23" action="ppaction://hlinksldjump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23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24" action="ppaction://hlinksldjump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24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26" action="ppaction://hlinksldjump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26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27" action="ppaction://hlinksldjump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27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5"/>
                      <a:tile tx="0" ty="0" sx="100000" sy="100000" flip="none" algn="tl"/>
                    </a:blip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28" action="ppaction://hlinksldjump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28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29" action="ppaction://hlinksldjump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29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30" action="ppaction://hlinksldjump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30" action="ppaction://hlinksldjump"/>
                        </a:rPr>
                        <a:t>балл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31" action="ppaction://hlinksldjump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31" action="ppaction://hlinksldjump"/>
                        </a:rPr>
                        <a:t>балла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32" action="ppaction://hlinksldjump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32" action="ppaction://hlinksldjump"/>
                        </a:rPr>
                        <a:t>балла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33" action="ppaction://hlinksldjump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33" action="ppaction://hlinksldjump"/>
                        </a:rPr>
                        <a:t>балла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34" action="ppaction://hlinksldjump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34" action="ppaction://hlinksldjump"/>
                        </a:rPr>
                        <a:t>балла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35" action="ppaction://hlinksldjump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89"/>
                          </a:solidFill>
                          <a:effectLst/>
                          <a:latin typeface="Arial" charset="0"/>
                          <a:hlinkClick r:id="rId35" action="ppaction://hlinksldjump"/>
                        </a:rPr>
                        <a:t>балла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8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6337" name="Oval 257"/>
          <p:cNvSpPr>
            <a:spLocks noChangeArrowheads="1"/>
          </p:cNvSpPr>
          <p:nvPr/>
        </p:nvSpPr>
        <p:spPr bwMode="auto">
          <a:xfrm>
            <a:off x="0" y="0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wrap="none" anchor="ctr"/>
          <a:lstStyle/>
          <a:p>
            <a:pPr algn="ctr"/>
            <a:r>
              <a:rPr lang="ru-RU" sz="2800" b="1" dirty="0"/>
              <a:t>1</a:t>
            </a:r>
          </a:p>
        </p:txBody>
      </p:sp>
      <p:sp>
        <p:nvSpPr>
          <p:cNvPr id="46339" name="Oval 259"/>
          <p:cNvSpPr>
            <a:spLocks noChangeArrowheads="1"/>
          </p:cNvSpPr>
          <p:nvPr/>
        </p:nvSpPr>
        <p:spPr bwMode="auto">
          <a:xfrm>
            <a:off x="1116013" y="0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2</a:t>
            </a:r>
          </a:p>
        </p:txBody>
      </p:sp>
      <p:sp>
        <p:nvSpPr>
          <p:cNvPr id="46340" name="Oval 260"/>
          <p:cNvSpPr>
            <a:spLocks noChangeArrowheads="1"/>
          </p:cNvSpPr>
          <p:nvPr/>
        </p:nvSpPr>
        <p:spPr bwMode="auto">
          <a:xfrm>
            <a:off x="2268538" y="0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3</a:t>
            </a:r>
          </a:p>
        </p:txBody>
      </p:sp>
      <p:sp>
        <p:nvSpPr>
          <p:cNvPr id="46341" name="Oval 261"/>
          <p:cNvSpPr>
            <a:spLocks noChangeArrowheads="1"/>
          </p:cNvSpPr>
          <p:nvPr/>
        </p:nvSpPr>
        <p:spPr bwMode="auto">
          <a:xfrm>
            <a:off x="3419475" y="0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4</a:t>
            </a:r>
          </a:p>
        </p:txBody>
      </p:sp>
      <p:sp>
        <p:nvSpPr>
          <p:cNvPr id="46342" name="Oval 262"/>
          <p:cNvSpPr>
            <a:spLocks noChangeArrowheads="1"/>
          </p:cNvSpPr>
          <p:nvPr/>
        </p:nvSpPr>
        <p:spPr bwMode="auto">
          <a:xfrm>
            <a:off x="4572000" y="0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5</a:t>
            </a:r>
          </a:p>
        </p:txBody>
      </p:sp>
      <p:sp>
        <p:nvSpPr>
          <p:cNvPr id="46343" name="Oval 263"/>
          <p:cNvSpPr>
            <a:spLocks noChangeArrowheads="1"/>
          </p:cNvSpPr>
          <p:nvPr/>
        </p:nvSpPr>
        <p:spPr bwMode="auto">
          <a:xfrm>
            <a:off x="5724525" y="0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6</a:t>
            </a:r>
          </a:p>
        </p:txBody>
      </p:sp>
      <p:sp>
        <p:nvSpPr>
          <p:cNvPr id="46344" name="Oval 264"/>
          <p:cNvSpPr>
            <a:spLocks noChangeArrowheads="1"/>
          </p:cNvSpPr>
          <p:nvPr/>
        </p:nvSpPr>
        <p:spPr bwMode="auto">
          <a:xfrm>
            <a:off x="0" y="1714488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9</a:t>
            </a:r>
          </a:p>
        </p:txBody>
      </p:sp>
      <p:sp>
        <p:nvSpPr>
          <p:cNvPr id="46345" name="Oval 265"/>
          <p:cNvSpPr>
            <a:spLocks noChangeArrowheads="1"/>
          </p:cNvSpPr>
          <p:nvPr/>
        </p:nvSpPr>
        <p:spPr bwMode="auto">
          <a:xfrm>
            <a:off x="1142976" y="1714488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10</a:t>
            </a:r>
          </a:p>
        </p:txBody>
      </p:sp>
      <p:sp>
        <p:nvSpPr>
          <p:cNvPr id="46346" name="Oval 266"/>
          <p:cNvSpPr>
            <a:spLocks noChangeArrowheads="1"/>
          </p:cNvSpPr>
          <p:nvPr/>
        </p:nvSpPr>
        <p:spPr bwMode="auto">
          <a:xfrm>
            <a:off x="2285984" y="1714488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11</a:t>
            </a:r>
          </a:p>
        </p:txBody>
      </p:sp>
      <p:sp>
        <p:nvSpPr>
          <p:cNvPr id="46347" name="Oval 267"/>
          <p:cNvSpPr>
            <a:spLocks noChangeArrowheads="1"/>
          </p:cNvSpPr>
          <p:nvPr/>
        </p:nvSpPr>
        <p:spPr bwMode="auto">
          <a:xfrm>
            <a:off x="3428992" y="1714488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12</a:t>
            </a:r>
          </a:p>
        </p:txBody>
      </p:sp>
      <p:sp>
        <p:nvSpPr>
          <p:cNvPr id="46348" name="Oval 268"/>
          <p:cNvSpPr>
            <a:spLocks noChangeArrowheads="1"/>
          </p:cNvSpPr>
          <p:nvPr/>
        </p:nvSpPr>
        <p:spPr bwMode="auto">
          <a:xfrm>
            <a:off x="4572000" y="1714488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13</a:t>
            </a:r>
          </a:p>
        </p:txBody>
      </p:sp>
      <p:sp>
        <p:nvSpPr>
          <p:cNvPr id="46349" name="Oval 269"/>
          <p:cNvSpPr>
            <a:spLocks noChangeArrowheads="1"/>
          </p:cNvSpPr>
          <p:nvPr/>
        </p:nvSpPr>
        <p:spPr bwMode="auto">
          <a:xfrm>
            <a:off x="6877050" y="0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7</a:t>
            </a:r>
          </a:p>
        </p:txBody>
      </p:sp>
      <p:sp>
        <p:nvSpPr>
          <p:cNvPr id="46350" name="Oval 270"/>
          <p:cNvSpPr>
            <a:spLocks noChangeArrowheads="1"/>
          </p:cNvSpPr>
          <p:nvPr/>
        </p:nvSpPr>
        <p:spPr bwMode="auto">
          <a:xfrm>
            <a:off x="8027988" y="0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8</a:t>
            </a:r>
          </a:p>
        </p:txBody>
      </p:sp>
      <p:sp>
        <p:nvSpPr>
          <p:cNvPr id="46351" name="Oval 271"/>
          <p:cNvSpPr>
            <a:spLocks noChangeArrowheads="1"/>
          </p:cNvSpPr>
          <p:nvPr/>
        </p:nvSpPr>
        <p:spPr bwMode="auto">
          <a:xfrm>
            <a:off x="5715008" y="1714488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14</a:t>
            </a:r>
          </a:p>
        </p:txBody>
      </p:sp>
      <p:sp>
        <p:nvSpPr>
          <p:cNvPr id="46352" name="Oval 272"/>
          <p:cNvSpPr>
            <a:spLocks noChangeArrowheads="1"/>
          </p:cNvSpPr>
          <p:nvPr/>
        </p:nvSpPr>
        <p:spPr bwMode="auto">
          <a:xfrm>
            <a:off x="6858016" y="1714488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15</a:t>
            </a:r>
          </a:p>
        </p:txBody>
      </p:sp>
      <p:sp>
        <p:nvSpPr>
          <p:cNvPr id="46353" name="Oval 273"/>
          <p:cNvSpPr>
            <a:spLocks noChangeArrowheads="1"/>
          </p:cNvSpPr>
          <p:nvPr/>
        </p:nvSpPr>
        <p:spPr bwMode="auto">
          <a:xfrm>
            <a:off x="8001024" y="1714488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16</a:t>
            </a:r>
          </a:p>
        </p:txBody>
      </p:sp>
      <p:sp>
        <p:nvSpPr>
          <p:cNvPr id="46354" name="Oval 274"/>
          <p:cNvSpPr>
            <a:spLocks noChangeArrowheads="1"/>
          </p:cNvSpPr>
          <p:nvPr/>
        </p:nvSpPr>
        <p:spPr bwMode="auto">
          <a:xfrm>
            <a:off x="0" y="3429000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17</a:t>
            </a:r>
          </a:p>
        </p:txBody>
      </p:sp>
      <p:sp>
        <p:nvSpPr>
          <p:cNvPr id="46355" name="Oval 275"/>
          <p:cNvSpPr>
            <a:spLocks noChangeArrowheads="1"/>
          </p:cNvSpPr>
          <p:nvPr/>
        </p:nvSpPr>
        <p:spPr bwMode="auto">
          <a:xfrm>
            <a:off x="1071538" y="3429000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18</a:t>
            </a:r>
          </a:p>
        </p:txBody>
      </p:sp>
      <p:sp>
        <p:nvSpPr>
          <p:cNvPr id="46356" name="Oval 276"/>
          <p:cNvSpPr>
            <a:spLocks noChangeArrowheads="1"/>
          </p:cNvSpPr>
          <p:nvPr/>
        </p:nvSpPr>
        <p:spPr bwMode="auto">
          <a:xfrm>
            <a:off x="2285984" y="3429000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19</a:t>
            </a:r>
          </a:p>
        </p:txBody>
      </p:sp>
      <p:sp>
        <p:nvSpPr>
          <p:cNvPr id="46357" name="Oval 277"/>
          <p:cNvSpPr>
            <a:spLocks noChangeArrowheads="1"/>
          </p:cNvSpPr>
          <p:nvPr/>
        </p:nvSpPr>
        <p:spPr bwMode="auto">
          <a:xfrm>
            <a:off x="3428992" y="3429000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20</a:t>
            </a:r>
          </a:p>
        </p:txBody>
      </p:sp>
      <p:sp>
        <p:nvSpPr>
          <p:cNvPr id="46358" name="Oval 278"/>
          <p:cNvSpPr>
            <a:spLocks noChangeArrowheads="1"/>
          </p:cNvSpPr>
          <p:nvPr/>
        </p:nvSpPr>
        <p:spPr bwMode="auto">
          <a:xfrm>
            <a:off x="4572000" y="3429000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21</a:t>
            </a:r>
          </a:p>
        </p:txBody>
      </p:sp>
      <p:sp>
        <p:nvSpPr>
          <p:cNvPr id="46359" name="Oval 279"/>
          <p:cNvSpPr>
            <a:spLocks noChangeArrowheads="1"/>
          </p:cNvSpPr>
          <p:nvPr/>
        </p:nvSpPr>
        <p:spPr bwMode="auto">
          <a:xfrm>
            <a:off x="5715008" y="3429000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22</a:t>
            </a:r>
          </a:p>
        </p:txBody>
      </p:sp>
      <p:sp>
        <p:nvSpPr>
          <p:cNvPr id="46360" name="Oval 280"/>
          <p:cNvSpPr>
            <a:spLocks noChangeArrowheads="1"/>
          </p:cNvSpPr>
          <p:nvPr/>
        </p:nvSpPr>
        <p:spPr bwMode="auto">
          <a:xfrm>
            <a:off x="6858016" y="3429000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23</a:t>
            </a:r>
          </a:p>
        </p:txBody>
      </p:sp>
      <p:sp>
        <p:nvSpPr>
          <p:cNvPr id="46361" name="Oval 281"/>
          <p:cNvSpPr>
            <a:spLocks noChangeArrowheads="1"/>
          </p:cNvSpPr>
          <p:nvPr/>
        </p:nvSpPr>
        <p:spPr bwMode="auto">
          <a:xfrm>
            <a:off x="8001024" y="3429000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24</a:t>
            </a:r>
          </a:p>
        </p:txBody>
      </p:sp>
      <p:sp>
        <p:nvSpPr>
          <p:cNvPr id="46362" name="Oval 282"/>
          <p:cNvSpPr>
            <a:spLocks noChangeArrowheads="1"/>
          </p:cNvSpPr>
          <p:nvPr/>
        </p:nvSpPr>
        <p:spPr bwMode="auto">
          <a:xfrm>
            <a:off x="0" y="5143512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25</a:t>
            </a:r>
          </a:p>
        </p:txBody>
      </p:sp>
      <p:sp>
        <p:nvSpPr>
          <p:cNvPr id="46363" name="Oval 283"/>
          <p:cNvSpPr>
            <a:spLocks noChangeArrowheads="1"/>
          </p:cNvSpPr>
          <p:nvPr/>
        </p:nvSpPr>
        <p:spPr bwMode="auto">
          <a:xfrm>
            <a:off x="8001024" y="5143512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32</a:t>
            </a:r>
          </a:p>
        </p:txBody>
      </p:sp>
      <p:sp>
        <p:nvSpPr>
          <p:cNvPr id="46365" name="Oval 285"/>
          <p:cNvSpPr>
            <a:spLocks noChangeArrowheads="1"/>
          </p:cNvSpPr>
          <p:nvPr/>
        </p:nvSpPr>
        <p:spPr bwMode="auto">
          <a:xfrm>
            <a:off x="6858016" y="5143512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31</a:t>
            </a:r>
          </a:p>
        </p:txBody>
      </p:sp>
      <p:sp>
        <p:nvSpPr>
          <p:cNvPr id="46367" name="Oval 287"/>
          <p:cNvSpPr>
            <a:spLocks noChangeArrowheads="1"/>
          </p:cNvSpPr>
          <p:nvPr/>
        </p:nvSpPr>
        <p:spPr bwMode="auto">
          <a:xfrm>
            <a:off x="5715008" y="5143512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30</a:t>
            </a:r>
          </a:p>
        </p:txBody>
      </p:sp>
      <p:sp>
        <p:nvSpPr>
          <p:cNvPr id="46370" name="Oval 290"/>
          <p:cNvSpPr>
            <a:spLocks noChangeArrowheads="1"/>
          </p:cNvSpPr>
          <p:nvPr/>
        </p:nvSpPr>
        <p:spPr bwMode="auto">
          <a:xfrm>
            <a:off x="4572000" y="5143512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29</a:t>
            </a:r>
          </a:p>
        </p:txBody>
      </p:sp>
      <p:sp>
        <p:nvSpPr>
          <p:cNvPr id="46371" name="Oval 291"/>
          <p:cNvSpPr>
            <a:spLocks noChangeArrowheads="1"/>
          </p:cNvSpPr>
          <p:nvPr/>
        </p:nvSpPr>
        <p:spPr bwMode="auto">
          <a:xfrm>
            <a:off x="3428992" y="5143512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28</a:t>
            </a:r>
          </a:p>
        </p:txBody>
      </p:sp>
      <p:sp>
        <p:nvSpPr>
          <p:cNvPr id="46372" name="Oval 292"/>
          <p:cNvSpPr>
            <a:spLocks noChangeArrowheads="1"/>
          </p:cNvSpPr>
          <p:nvPr/>
        </p:nvSpPr>
        <p:spPr bwMode="auto">
          <a:xfrm>
            <a:off x="2285984" y="5143512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27</a:t>
            </a:r>
          </a:p>
        </p:txBody>
      </p:sp>
      <p:sp>
        <p:nvSpPr>
          <p:cNvPr id="46373" name="Oval 293"/>
          <p:cNvSpPr>
            <a:spLocks noChangeArrowheads="1"/>
          </p:cNvSpPr>
          <p:nvPr/>
        </p:nvSpPr>
        <p:spPr bwMode="auto">
          <a:xfrm>
            <a:off x="1142976" y="5143512"/>
            <a:ext cx="539750" cy="549275"/>
          </a:xfrm>
          <a:prstGeom prst="ellipse">
            <a:avLst/>
          </a:prstGeom>
          <a:solidFill>
            <a:srgbClr val="85B4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58" y="1000108"/>
            <a:ext cx="8412192" cy="4229109"/>
          </a:xfrm>
        </p:spPr>
        <p:txBody>
          <a:bodyPr/>
          <a:lstStyle/>
          <a:p>
            <a:r>
              <a:rPr lang="ru-RU" sz="4000" dirty="0" smtClean="0"/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Дополните слова Ф.И. Тютчева : ,,Я помню время… “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А) былое.       Б) счастливое . 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В) непростое.         Г) золотое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54587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Переведите поговорку с химического языка: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/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Слово – </a:t>
            </a:r>
            <a:r>
              <a:rPr lang="ru-RU" sz="4800" b="1" dirty="0" err="1" smtClean="0">
                <a:solidFill>
                  <a:schemeClr val="bg1"/>
                </a:solidFill>
              </a:rPr>
              <a:t>аргентум</a:t>
            </a:r>
            <a:r>
              <a:rPr lang="ru-RU" sz="4800" b="1" dirty="0" smtClean="0">
                <a:solidFill>
                  <a:schemeClr val="bg1"/>
                </a:solidFill>
              </a:rPr>
              <a:t>, а молчание – </a:t>
            </a:r>
            <a:r>
              <a:rPr lang="ru-RU" sz="4800" b="1" dirty="0" err="1" smtClean="0">
                <a:solidFill>
                  <a:schemeClr val="bg1"/>
                </a:solidFill>
              </a:rPr>
              <a:t>аурум</a:t>
            </a:r>
            <a:r>
              <a:rPr lang="ru-RU" sz="4800" b="1" dirty="0" smtClean="0">
                <a:solidFill>
                  <a:schemeClr val="bg1"/>
                </a:solidFill>
              </a:rPr>
              <a:t>. 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37891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37861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</a:rPr>
              <a:t>Назовите химический элемент, название которого совпадает с названием соснового леса ? 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43011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  <p:pic>
        <p:nvPicPr>
          <p:cNvPr id="31746" name="Picture 2" descr="http://www.secnews.ru/upload/iblock/959/959fa82935941a9555e3058549f141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876"/>
            <a:ext cx="3773483" cy="2830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16633"/>
            <a:ext cx="8229600" cy="4320479"/>
          </a:xfrm>
        </p:spPr>
        <p:txBody>
          <a:bodyPr/>
          <a:lstStyle/>
          <a:p>
            <a:r>
              <a:rPr lang="ru-RU" sz="4800" b="1" i="1" dirty="0">
                <a:solidFill>
                  <a:srgbClr val="FFFF89"/>
                </a:solidFill>
              </a:rPr>
              <a:t> Не только приспособление для ношения двух ведер на плече, но и крупная хищная стрекоза.</a:t>
            </a:r>
            <a:endParaRPr lang="ru-RU" sz="4800" b="1" i="1" dirty="0">
              <a:solidFill>
                <a:srgbClr val="FFFF89"/>
              </a:solidFill>
            </a:endParaRPr>
          </a:p>
        </p:txBody>
      </p:sp>
      <p:sp>
        <p:nvSpPr>
          <p:cNvPr id="7172" name="AutoShap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56928"/>
            <a:ext cx="3480048" cy="25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0042"/>
            <a:ext cx="8713787" cy="4797425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“Угадайте вещество”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Это вещество в старину называли властителем жизни и смерти. Его приносили в жертву богам, а иногда поклонялись как божеству.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Служило мерилом богатства, могущества, стойкости, власти, считалось хранителем молодости и красоты.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По поверьям, оно обладает способностью помогать человеку во всех его делах, спасать от бед и напастей.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“Из воды родится, а воды боится”.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i="1" dirty="0">
              <a:solidFill>
                <a:srgbClr val="FFFF89"/>
              </a:solidFill>
            </a:endParaRPr>
          </a:p>
        </p:txBody>
      </p:sp>
      <p:sp>
        <p:nvSpPr>
          <p:cNvPr id="36867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60162" y="980728"/>
            <a:ext cx="8229600" cy="3582990"/>
          </a:xfrm>
        </p:spPr>
        <p:txBody>
          <a:bodyPr/>
          <a:lstStyle/>
          <a:p>
            <a:r>
              <a:rPr lang="ru-RU" sz="3600" b="1" i="1" dirty="0">
                <a:solidFill>
                  <a:srgbClr val="FFFF89"/>
                </a:solidFill>
              </a:rPr>
              <a:t> </a:t>
            </a:r>
            <a:r>
              <a:rPr lang="ru-RU" sz="4800" b="1" i="1" dirty="0">
                <a:solidFill>
                  <a:srgbClr val="FFFF89"/>
                </a:solidFill>
              </a:rPr>
              <a:t>У этого животного две правые ноги и две левые ноги, две ноги спереди и столько же сзади. Сколько ног у этого животного?</a:t>
            </a:r>
            <a:endParaRPr lang="ru-RU" sz="4800" b="1" i="1" dirty="0">
              <a:solidFill>
                <a:srgbClr val="FFFF89"/>
              </a:solidFill>
            </a:endParaRPr>
          </a:p>
        </p:txBody>
      </p:sp>
      <p:sp>
        <p:nvSpPr>
          <p:cNvPr id="34819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7775" y="-315416"/>
            <a:ext cx="8229600" cy="2940048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i="1" dirty="0">
              <a:solidFill>
                <a:srgbClr val="FFFF89"/>
              </a:solidFill>
            </a:endParaRPr>
          </a:p>
        </p:txBody>
      </p:sp>
      <p:sp>
        <p:nvSpPr>
          <p:cNvPr id="9219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404664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4800" b="1" dirty="0">
                <a:solidFill>
                  <a:srgbClr val="FFFF89"/>
                </a:solidFill>
              </a:rPr>
              <a:t>Какой злак может расти ...</a:t>
            </a:r>
          </a:p>
          <a:p>
            <a:pPr algn="ctr"/>
            <a:r>
              <a:rPr lang="ru-RU" sz="4800" b="1" dirty="0">
                <a:solidFill>
                  <a:srgbClr val="FFFF89"/>
                </a:solidFill>
              </a:rPr>
              <a:t> на человеке?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27495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7" y="2348880"/>
            <a:ext cx="3810000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/>
          <a:lstStyle/>
          <a:p>
            <a:r>
              <a:rPr lang="ru-RU" b="1" i="1" dirty="0">
                <a:solidFill>
                  <a:srgbClr val="FFFF89"/>
                </a:solidFill>
              </a:rPr>
              <a:t>Сороконожка и тарантул являются ядовитыми насекомыми?</a:t>
            </a:r>
            <a:endParaRPr lang="ru-RU" b="1" i="1" dirty="0">
              <a:solidFill>
                <a:srgbClr val="FFFF89"/>
              </a:solidFill>
            </a:endParaRPr>
          </a:p>
        </p:txBody>
      </p:sp>
      <p:sp>
        <p:nvSpPr>
          <p:cNvPr id="10243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24944"/>
            <a:ext cx="3233936" cy="242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424511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24400"/>
            <a:ext cx="8013700" cy="1143000"/>
          </a:xfrm>
        </p:spPr>
        <p:txBody>
          <a:bodyPr/>
          <a:lstStyle/>
          <a:p>
            <a:endParaRPr lang="ru-RU" sz="6000" b="1" i="1" dirty="0">
              <a:solidFill>
                <a:srgbClr val="FFFF89"/>
              </a:solidFill>
            </a:endParaRPr>
          </a:p>
        </p:txBody>
      </p:sp>
      <p:sp>
        <p:nvSpPr>
          <p:cNvPr id="11267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9567" y="548680"/>
            <a:ext cx="76332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FF89"/>
                </a:solidFill>
              </a:rPr>
              <a:t>Какой кровеносный сосуд является столицей европейского государства, какого?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25" y="3701974"/>
            <a:ext cx="4536504" cy="29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437112"/>
          </a:xfrm>
        </p:spPr>
        <p:txBody>
          <a:bodyPr/>
          <a:lstStyle/>
          <a:p>
            <a:r>
              <a:rPr lang="ru-RU" sz="4800" b="1" i="1" dirty="0">
                <a:solidFill>
                  <a:srgbClr val="FFFF89"/>
                </a:solidFill>
              </a:rPr>
              <a:t>Споры какого растения использовались в качестве присыпки в медицине и металлургии?</a:t>
            </a:r>
            <a:endParaRPr lang="ru-RU" sz="4800" b="1" i="1" dirty="0">
              <a:solidFill>
                <a:srgbClr val="FFFF89"/>
              </a:solidFill>
            </a:endParaRPr>
          </a:p>
        </p:txBody>
      </p:sp>
      <p:sp>
        <p:nvSpPr>
          <p:cNvPr id="27651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6550"/>
            <a:ext cx="3737273" cy="25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908050"/>
            <a:ext cx="5472112" cy="4681538"/>
          </a:xfrm>
        </p:spPr>
        <p:txBody>
          <a:bodyPr/>
          <a:lstStyle/>
          <a:p>
            <a:pPr lvl="0"/>
            <a:r>
              <a:rPr lang="ru-RU" sz="5400" dirty="0" smtClean="0">
                <a:solidFill>
                  <a:schemeClr val="bg1"/>
                </a:solidFill>
              </a:rPr>
              <a:t>В фамилии какого ученого 9 букв, из них четыре  «е»?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055" name="AutoShape 7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  <p:pic>
        <p:nvPicPr>
          <p:cNvPr id="1028" name="Picture 4" descr="http://www.gazetaeao.ru/media/k2/items/src/18051907171f2beffedf2be92429f8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643050"/>
            <a:ext cx="3192634" cy="33575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72264" y="857232"/>
            <a:ext cx="189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подсказка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120131"/>
            <a:ext cx="7343924" cy="45719"/>
          </a:xfrm>
        </p:spPr>
        <p:txBody>
          <a:bodyPr/>
          <a:lstStyle/>
          <a:p>
            <a:endParaRPr lang="ru-RU" sz="5400" b="1" i="1" dirty="0">
              <a:solidFill>
                <a:srgbClr val="FFFF89"/>
              </a:solidFill>
            </a:endParaRPr>
          </a:p>
        </p:txBody>
      </p:sp>
      <p:sp>
        <p:nvSpPr>
          <p:cNvPr id="12291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35895" y="404664"/>
            <a:ext cx="515701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89"/>
                </a:solidFill>
              </a:rPr>
              <a:t>Высочайшее дерево планеты</a:t>
            </a:r>
          </a:p>
          <a:p>
            <a:pPr algn="ctr"/>
            <a:r>
              <a:rPr lang="ru-RU" sz="4400" b="1" dirty="0" smtClean="0">
                <a:solidFill>
                  <a:srgbClr val="FFFF89"/>
                </a:solidFill>
              </a:rPr>
              <a:t> </a:t>
            </a:r>
            <a:r>
              <a:rPr lang="ru-RU" sz="4400" b="1" dirty="0">
                <a:solidFill>
                  <a:srgbClr val="FFFF89"/>
                </a:solidFill>
              </a:rPr>
              <a:t>(достигает высоты 110-112 метров и диаметр 6-10 метров). Живёт свыше 3000 лет.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2" y="387016"/>
            <a:ext cx="3683147" cy="541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3658418"/>
          </a:xfrm>
        </p:spPr>
        <p:txBody>
          <a:bodyPr/>
          <a:lstStyle/>
          <a:p>
            <a:r>
              <a:rPr lang="ru-RU" sz="4800" b="1" i="1" dirty="0">
                <a:solidFill>
                  <a:srgbClr val="FFFF89"/>
                </a:solidFill>
              </a:rPr>
              <a:t>Этому замечательному прыгуну его хвост помогает держать равновесие.</a:t>
            </a:r>
            <a:endParaRPr lang="ru-RU" sz="4800" b="1" i="1" dirty="0">
              <a:solidFill>
                <a:srgbClr val="FFFF89"/>
              </a:solidFill>
            </a:endParaRPr>
          </a:p>
        </p:txBody>
      </p:sp>
      <p:sp>
        <p:nvSpPr>
          <p:cNvPr id="22531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4" b="-15094"/>
          <a:stretch/>
        </p:blipFill>
        <p:spPr bwMode="auto">
          <a:xfrm>
            <a:off x="1979712" y="3670986"/>
            <a:ext cx="4629894" cy="347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357694"/>
            <a:ext cx="8496300" cy="1871663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В этом ребусе зашифровано название вещества.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18435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00092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9"/>
            <a:ext cx="9144000" cy="3154361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В этом ребусе зашифровано название элемента.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i="1" dirty="0">
              <a:solidFill>
                <a:srgbClr val="FFFF89"/>
              </a:solidFill>
            </a:endParaRPr>
          </a:p>
        </p:txBody>
      </p:sp>
      <p:sp>
        <p:nvSpPr>
          <p:cNvPr id="28675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14686"/>
            <a:ext cx="54292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14554"/>
            <a:ext cx="5072098" cy="3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857224" y="57148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В этом ребусе зашифровано название элемента.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14" y="274638"/>
            <a:ext cx="4357686" cy="509905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Ключевым словом является профессия, связанная с химией: 1) С1, 2) </a:t>
            </a:r>
            <a:r>
              <a:rPr lang="en-US" sz="3600" b="1" dirty="0" smtClean="0">
                <a:solidFill>
                  <a:schemeClr val="bg1"/>
                </a:solidFill>
              </a:rPr>
              <a:t>Zn</a:t>
            </a:r>
            <a:r>
              <a:rPr lang="ru-RU" sz="3600" b="1" dirty="0" smtClean="0">
                <a:solidFill>
                  <a:schemeClr val="bg1"/>
                </a:solidFill>
              </a:rPr>
              <a:t>, 3) </a:t>
            </a:r>
            <a:r>
              <a:rPr lang="ru-RU" sz="3600" b="1" dirty="0" err="1" smtClean="0">
                <a:solidFill>
                  <a:schemeClr val="bg1"/>
                </a:solidFill>
              </a:rPr>
              <a:t>Вг</a:t>
            </a:r>
            <a:r>
              <a:rPr lang="ru-RU" sz="3600" b="1" dirty="0" smtClean="0">
                <a:solidFill>
                  <a:schemeClr val="bg1"/>
                </a:solidFill>
              </a:rPr>
              <a:t>, 4) К, 5) </a:t>
            </a:r>
            <a:r>
              <a:rPr lang="en-US" sz="3600" b="1" dirty="0" smtClean="0">
                <a:solidFill>
                  <a:schemeClr val="bg1"/>
                </a:solidFill>
              </a:rPr>
              <a:t>Ni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i="1" dirty="0">
              <a:solidFill>
                <a:srgbClr val="FFFF89"/>
              </a:solidFill>
            </a:endParaRPr>
          </a:p>
        </p:txBody>
      </p:sp>
      <p:sp>
        <p:nvSpPr>
          <p:cNvPr id="21507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1434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654164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4339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188" y="76826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4800" b="1" dirty="0">
                <a:solidFill>
                  <a:srgbClr val="FFFF89"/>
                </a:solidFill>
              </a:rPr>
              <a:t>У кого нет ни кулаков, ни бицепсов, а любого силача с ног свалит?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70" y="3166175"/>
            <a:ext cx="40481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288" y="366229"/>
            <a:ext cx="8291512" cy="10849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3" y="908720"/>
            <a:ext cx="75052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FF89"/>
                </a:solidFill>
              </a:rPr>
              <a:t>Не только тайна, но и вещество, вырабатываемое и выделяемое железистыми клетками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  <p:pic>
        <p:nvPicPr>
          <p:cNvPr id="5" name="Рисунок 4" descr="G:\картинки\мен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3424245" cy="439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1934" y="1142984"/>
            <a:ext cx="4614866" cy="408624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</a:rPr>
              <a:t>а)М.В. Ломоносов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б) Д.И.Менделеев в)С.Аррениус.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571480"/>
            <a:ext cx="2201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Кто это?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AutoShape 7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740650" y="6165850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2 балла</a:t>
            </a:r>
          </a:p>
        </p:txBody>
      </p:sp>
      <p:pic>
        <p:nvPicPr>
          <p:cNvPr id="7" name="Picture 3" descr="http://www.metaprom.ru/board_foto/1306127236foto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8604"/>
            <a:ext cx="4286248" cy="3214686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720" y="3857628"/>
            <a:ext cx="507209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Корабли меня обходят;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Знает лоцман наизусть.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Если Л на Д заменят,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То металлом окажусь.     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1857364"/>
            <a:ext cx="249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АНАГРАММА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0174"/>
            <a:ext cx="6072198" cy="3816350"/>
          </a:xfrm>
        </p:spPr>
        <p:txBody>
          <a:bodyPr/>
          <a:lstStyle/>
          <a:p>
            <a:pPr lvl="0"/>
            <a:r>
              <a:rPr lang="ru-RU" sz="5400" b="1" dirty="0" smtClean="0">
                <a:solidFill>
                  <a:schemeClr val="bg1"/>
                </a:solidFill>
              </a:rPr>
              <a:t/>
            </a:r>
            <a:br>
              <a:rPr lang="ru-RU" sz="5400" b="1" dirty="0" smtClean="0">
                <a:solidFill>
                  <a:schemeClr val="bg1"/>
                </a:solidFill>
              </a:rPr>
            </a:br>
            <a:endParaRPr lang="ru-RU" sz="5400" b="1" i="1" dirty="0">
              <a:solidFill>
                <a:schemeClr val="bg1"/>
              </a:solidFill>
            </a:endParaRPr>
          </a:p>
        </p:txBody>
      </p:sp>
      <p:sp>
        <p:nvSpPr>
          <p:cNvPr id="38915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  <p:pic>
        <p:nvPicPr>
          <p:cNvPr id="40964" name="Picture 4" descr="http://blog.lib.umn.edu/dadda002/theatre_history/Images/bosporus.gif"/>
          <p:cNvPicPr>
            <a:picLocks noChangeAspect="1" noChangeArrowheads="1"/>
          </p:cNvPicPr>
          <p:nvPr/>
        </p:nvPicPr>
        <p:blipFill>
          <a:blip r:embed="rId2"/>
          <a:srcRect t="8851"/>
          <a:stretch>
            <a:fillRect/>
          </a:stretch>
        </p:blipFill>
        <p:spPr bwMode="auto">
          <a:xfrm>
            <a:off x="6094493" y="3071810"/>
            <a:ext cx="3049507" cy="2786082"/>
          </a:xfrm>
          <a:prstGeom prst="rect">
            <a:avLst/>
          </a:prstGeom>
          <a:noFill/>
        </p:spPr>
      </p:pic>
      <p:pic>
        <p:nvPicPr>
          <p:cNvPr id="40962" name="Picture 2" descr="http://broadly.ru/wp-content/uploads/2013/03/%D0%9F%D1%80%D0%BE%D0%BB%D0%B8%D0%B2-%D0%91%D0%BE%D1%81%D1%84%D0%BE%D1%80-%D0%A2%D1%83%D1%80%D1%86%D0%B8%D1%8F-300x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3449">
            <a:off x="6113896" y="1348444"/>
            <a:ext cx="2857500" cy="19543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00892" y="428604"/>
            <a:ext cx="172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подсказка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285728"/>
            <a:ext cx="614363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названия какого химического элемента 5 группы, заменяя первую букву на другую, можно получить слово,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обозначающее название пролива между Европой и Азией;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643"/>
            <a:ext cx="9144000" cy="5891213"/>
          </a:xfrm>
        </p:spPr>
        <p:txBody>
          <a:bodyPr/>
          <a:lstStyle/>
          <a:p>
            <a:r>
              <a:rPr lang="ru-RU" sz="5400" b="1" i="1" dirty="0">
                <a:solidFill>
                  <a:srgbClr val="FFFF89"/>
                </a:solidFill>
              </a:rPr>
              <a:t/>
            </a:r>
            <a:br>
              <a:rPr lang="ru-RU" sz="5400" b="1" i="1" dirty="0">
                <a:solidFill>
                  <a:srgbClr val="FFFF89"/>
                </a:solidFill>
              </a:rPr>
            </a:br>
            <a:r>
              <a:rPr lang="ru-RU" sz="5400" b="1" i="1" dirty="0">
                <a:solidFill>
                  <a:srgbClr val="FFFF89"/>
                </a:solidFill>
              </a:rPr>
              <a:t/>
            </a:r>
            <a:br>
              <a:rPr lang="ru-RU" sz="5400" b="1" i="1" dirty="0">
                <a:solidFill>
                  <a:srgbClr val="FFFF89"/>
                </a:solidFill>
              </a:rPr>
            </a:br>
            <a:endParaRPr lang="ru-RU" sz="5400" b="1" i="1" dirty="0">
              <a:solidFill>
                <a:srgbClr val="FFFF89"/>
              </a:solidFill>
            </a:endParaRPr>
          </a:p>
        </p:txBody>
      </p:sp>
      <p:sp>
        <p:nvSpPr>
          <p:cNvPr id="44035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740650" y="6165850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2 балла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659011"/>
            <a:ext cx="77341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4800" b="1" dirty="0">
                <a:solidFill>
                  <a:srgbClr val="FFFF89"/>
                </a:solidFill>
              </a:rPr>
              <a:t>Не только вереница или очередь, но и травянистое лекарственное растение семейства сложноцветных.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8146">
            <a:off x="374715" y="3818384"/>
            <a:ext cx="1773513" cy="256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740650" y="6165850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2 балла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82287" y="476672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4800" b="1" dirty="0">
              <a:solidFill>
                <a:srgbClr val="FFFF89"/>
              </a:solidFill>
            </a:endParaRPr>
          </a:p>
          <a:p>
            <a:pPr algn="ctr"/>
            <a:endParaRPr lang="ru-RU" sz="4800" b="1" dirty="0">
              <a:solidFill>
                <a:srgbClr val="FFFF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188640"/>
            <a:ext cx="83531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89"/>
                </a:solidFill>
              </a:rPr>
              <a:t>На суходольном лугу скосили все растения. Вам предложили выяснить, росли ли на лугу растения из семейства бобовых. Выполнимо ли это задание? Ответ поясните</a:t>
            </a:r>
            <a:r>
              <a:rPr lang="ru-RU" dirty="0"/>
              <a:t>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50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68096" y="4232111"/>
            <a:ext cx="1763093" cy="206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63" y="1556792"/>
            <a:ext cx="4288226" cy="427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29000"/>
            <a:ext cx="9144000" cy="2520950"/>
          </a:xfrm>
        </p:spPr>
        <p:txBody>
          <a:bodyPr/>
          <a:lstStyle/>
          <a:p>
            <a:r>
              <a:rPr lang="ru-RU" sz="4600" b="1" i="1" dirty="0">
                <a:solidFill>
                  <a:srgbClr val="FFFF89"/>
                </a:solidFill>
              </a:rPr>
              <a:t>Название какой змеи может быть наречием?</a:t>
            </a:r>
            <a:endParaRPr lang="ru-RU" sz="4600" b="1" i="1" dirty="0">
              <a:solidFill>
                <a:srgbClr val="FFFF89"/>
              </a:solidFill>
            </a:endParaRPr>
          </a:p>
        </p:txBody>
      </p:sp>
      <p:sp>
        <p:nvSpPr>
          <p:cNvPr id="41987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740650" y="6165850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2 балла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4800"/>
            <a:ext cx="38671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9"/>
            <a:ext cx="9144000" cy="2650305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FF89"/>
                </a:solidFill>
              </a:rPr>
              <a:t>Какое животное древние греки называли </a:t>
            </a:r>
            <a:r>
              <a:rPr lang="ru-RU" sz="4800" b="1" i="1" dirty="0">
                <a:solidFill>
                  <a:srgbClr val="FFFF89"/>
                </a:solidFill>
              </a:rPr>
              <a:t>«водяной лошадью»?</a:t>
            </a:r>
            <a:endParaRPr lang="ru-RU" sz="4800" b="1" i="1" dirty="0">
              <a:solidFill>
                <a:srgbClr val="FFFF89"/>
              </a:solidFill>
            </a:endParaRPr>
          </a:p>
        </p:txBody>
      </p:sp>
      <p:sp>
        <p:nvSpPr>
          <p:cNvPr id="33795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740650" y="6165850"/>
            <a:ext cx="135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3 балла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88" y="2848211"/>
            <a:ext cx="4922490" cy="356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4422"/>
            <a:ext cx="4857752" cy="4233863"/>
          </a:xfrm>
        </p:spPr>
        <p:txBody>
          <a:bodyPr/>
          <a:lstStyle/>
          <a:p>
            <a:pPr lvl="0"/>
            <a:r>
              <a:rPr lang="ru-RU" sz="5400" b="1" dirty="0" smtClean="0">
                <a:solidFill>
                  <a:schemeClr val="bg1"/>
                </a:solidFill>
              </a:rPr>
              <a:t>Элемент, названный в честь нашей планеты.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b="1" i="1" dirty="0">
              <a:solidFill>
                <a:srgbClr val="FFFF89"/>
              </a:solidFill>
            </a:endParaRPr>
          </a:p>
        </p:txBody>
      </p:sp>
      <p:sp>
        <p:nvSpPr>
          <p:cNvPr id="26627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  <p:pic>
        <p:nvPicPr>
          <p:cNvPr id="39938" name="Picture 2" descr="http://www.realscience.us/blog/wp-content/uploads/2008/07/tellurium.JPG"/>
          <p:cNvPicPr>
            <a:picLocks noChangeAspect="1" noChangeArrowheads="1"/>
          </p:cNvPicPr>
          <p:nvPr/>
        </p:nvPicPr>
        <p:blipFill>
          <a:blip r:embed="rId2"/>
          <a:srcRect b="13583"/>
          <a:stretch>
            <a:fillRect/>
          </a:stretch>
        </p:blipFill>
        <p:spPr bwMode="auto">
          <a:xfrm>
            <a:off x="5143504" y="1714488"/>
            <a:ext cx="3734146" cy="32269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57950" y="928670"/>
            <a:ext cx="17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подсказка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4290"/>
            <a:ext cx="8929718" cy="4638677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Самый распространенный элемент на Земле?</a:t>
            </a:r>
          </a:p>
          <a:p>
            <a:pPr marL="0" indent="0" algn="ctr">
              <a:buFontTx/>
              <a:buNone/>
            </a:pPr>
            <a:endParaRPr lang="ru-RU" sz="6600" b="1" i="1" dirty="0">
              <a:solidFill>
                <a:srgbClr val="FFFF89"/>
              </a:solidFill>
            </a:endParaRPr>
          </a:p>
        </p:txBody>
      </p:sp>
      <p:sp>
        <p:nvSpPr>
          <p:cNvPr id="51204" name="AutoShap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  <p:pic>
        <p:nvPicPr>
          <p:cNvPr id="38914" name="Picture 2" descr="http://im4-tub-ru.yandex.net/i?id=7207668-1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929066"/>
            <a:ext cx="2000264" cy="2286016"/>
          </a:xfrm>
          <a:prstGeom prst="rect">
            <a:avLst/>
          </a:prstGeom>
          <a:noFill/>
        </p:spPr>
      </p:pic>
      <p:pic>
        <p:nvPicPr>
          <p:cNvPr id="38916" name="Picture 4" descr="http://edu.znate.ru/tw_files2/urls_23/57/d-56953/56953_html_2614fd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71810"/>
            <a:ext cx="1905000" cy="2543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1214422"/>
            <a:ext cx="8208963" cy="157480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Фамилия какого химика совпадает с 5 одноименными названиями, различными по смыслу?</a:t>
            </a:r>
            <a:endParaRPr lang="ru-RU" sz="4800" b="1" i="1" dirty="0">
              <a:solidFill>
                <a:srgbClr val="FFFF89"/>
              </a:solidFill>
            </a:endParaRPr>
          </a:p>
        </p:txBody>
      </p:sp>
      <p:sp>
        <p:nvSpPr>
          <p:cNvPr id="6148" name="AutoShap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92919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Из названия какого химического элемента 1 группы, заменяя первую букву на другую, можно получить слово, обозначающее местность, где в почве много воды</a:t>
            </a:r>
            <a:r>
              <a:rPr lang="ru-RU" sz="4000" dirty="0" smtClean="0"/>
              <a:t>.</a:t>
            </a:r>
            <a:endParaRPr lang="ru-RU" sz="4000" b="1" i="1" dirty="0">
              <a:solidFill>
                <a:srgbClr val="FFFF89"/>
              </a:solidFill>
            </a:endParaRPr>
          </a:p>
        </p:txBody>
      </p:sp>
      <p:sp>
        <p:nvSpPr>
          <p:cNvPr id="35843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  <p:pic>
        <p:nvPicPr>
          <p:cNvPr id="36866" name="Picture 2" descr="http://a0.twimg.com/profile_images/70942412/070266_go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14818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7"/>
            <a:ext cx="8229600" cy="2071701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Из 1 г какого металла можно вытянуть проволоку длиной 2,5 км? 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5603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241925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Металл – жидкость :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	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А) олово        Б)ртуть 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/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 В) медь      Г)кальций 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 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i="1" dirty="0">
              <a:solidFill>
                <a:srgbClr val="FFFF89"/>
              </a:solidFill>
            </a:endParaRPr>
          </a:p>
        </p:txBody>
      </p:sp>
      <p:sp>
        <p:nvSpPr>
          <p:cNvPr id="45059" name="AutoShap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79388" y="6092825"/>
            <a:ext cx="431800" cy="576263"/>
          </a:xfrm>
          <a:prstGeom prst="leftArrow">
            <a:avLst>
              <a:gd name="adj1" fmla="val 65843"/>
              <a:gd name="adj2" fmla="val 45222"/>
            </a:avLst>
          </a:prstGeom>
          <a:solidFill>
            <a:srgbClr val="85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740650" y="61658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5B400"/>
                </a:solidFill>
              </a:rPr>
              <a:t>1 балл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89"/>
      </a:hlink>
      <a:folHlink>
        <a:srgbClr val="7E0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8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89"/>
        </a:hlink>
        <a:folHlink>
          <a:srgbClr val="7E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584</Words>
  <Application>Microsoft Office PowerPoint</Application>
  <PresentationFormat>Экран (4:3)</PresentationFormat>
  <Paragraphs>239</Paragraphs>
  <Slides>33</Slides>
  <Notes>0</Notes>
  <HiddenSlides>32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Оформление по умолчанию</vt:lpstr>
      <vt:lpstr>Презентация PowerPoint</vt:lpstr>
      <vt:lpstr>В фамилии какого ученого 9 букв, из них четыре  «е»?</vt:lpstr>
      <vt:lpstr> </vt:lpstr>
      <vt:lpstr>Элемент, названный в честь нашей планеты. </vt:lpstr>
      <vt:lpstr>Презентация PowerPoint</vt:lpstr>
      <vt:lpstr>Фамилия какого химика совпадает с 5 одноименными названиями, различными по смыслу?</vt:lpstr>
      <vt:lpstr>Из названия какого химического элемента 1 группы, заменяя первую букву на другую, можно получить слово, обозначающее местность, где в почве много воды.</vt:lpstr>
      <vt:lpstr>Из 1 г какого металла можно вытянуть проволоку длиной 2,5 км? </vt:lpstr>
      <vt:lpstr>Металл – жидкость :   А) олово        Б)ртуть    В) медь      Г)кальций      </vt:lpstr>
      <vt:lpstr> Дополните слова Ф.И. Тютчева : ,,Я помню время… “  А) былое.       Б) счастливое .  В) непростое.         Г) золотое</vt:lpstr>
      <vt:lpstr>Переведите поговорку с химического языка:  Слово – аргентум, а молчание – аурум. </vt:lpstr>
      <vt:lpstr>Назовите химический элемент, название которого совпадает с названием соснового леса ? </vt:lpstr>
      <vt:lpstr> Не только приспособление для ношения двух ведер на плече, но и крупная хищная стрекоза.</vt:lpstr>
      <vt:lpstr>“Угадайте вещество”  Это вещество в старину называли властителем жизни и смерти. Его приносили в жертву богам, а иногда поклонялись как божеству.  Служило мерилом богатства, могущества, стойкости, власти, считалось хранителем молодости и красоты.  По поверьям, оно обладает способностью помогать человеку во всех его делах, спасать от бед и напастей.  “Из воды родится, а воды боится”. </vt:lpstr>
      <vt:lpstr> У этого животного две правые ноги и две левые ноги, две ноги спереди и столько же сзади. Сколько ног у этого животного?</vt:lpstr>
      <vt:lpstr> </vt:lpstr>
      <vt:lpstr>Сороконожка и тарантул являются ядовитыми насекомыми?</vt:lpstr>
      <vt:lpstr>Презентация PowerPoint</vt:lpstr>
      <vt:lpstr>Споры какого растения использовались в качестве присыпки в медицине и металлургии?</vt:lpstr>
      <vt:lpstr>Презентация PowerPoint</vt:lpstr>
      <vt:lpstr>Этому замечательному прыгуну его хвост помогает держать равновесие.</vt:lpstr>
      <vt:lpstr>В этом ребусе зашифровано название вещества.</vt:lpstr>
      <vt:lpstr>В этом ребусе зашифровано название элемента. </vt:lpstr>
      <vt:lpstr>Презентация PowerPoint</vt:lpstr>
      <vt:lpstr>Ключевым словом является профессия, связанная с химией: 1) С1, 2) Zn, 3) Вг, 4) К, 5) Ni. </vt:lpstr>
      <vt:lpstr> </vt:lpstr>
      <vt:lpstr>Презентация PowerPoint</vt:lpstr>
      <vt:lpstr>а)М.В. Ломоносов б) Д.И.Менделеев в)С.Аррениус.</vt:lpstr>
      <vt:lpstr>Презентация PowerPoint</vt:lpstr>
      <vt:lpstr>  </vt:lpstr>
      <vt:lpstr>Презентация PowerPoint</vt:lpstr>
      <vt:lpstr>Название какой змеи может быть наречием?</vt:lpstr>
      <vt:lpstr>Какое животное древние греки называли «водяной лошадью»?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объяснял возникновение длинной шеи у жирафа Ж.Б. Ламарк?</dc:title>
  <dc:creator>Васильев П.А.</dc:creator>
  <cp:lastModifiedBy>Елена</cp:lastModifiedBy>
  <cp:revision>50</cp:revision>
  <dcterms:created xsi:type="dcterms:W3CDTF">2009-12-18T17:01:55Z</dcterms:created>
  <dcterms:modified xsi:type="dcterms:W3CDTF">2013-11-08T03:27:22Z</dcterms:modified>
</cp:coreProperties>
</file>